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A8"/>
    <a:srgbClr val="010000"/>
    <a:srgbClr val="D3DEFF"/>
    <a:srgbClr val="9B3E00"/>
    <a:srgbClr val="D1EF50"/>
    <a:srgbClr val="1BEAFF"/>
    <a:srgbClr val="46F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1297" autoAdjust="0"/>
  </p:normalViewPr>
  <p:slideViewPr>
    <p:cSldViewPr snapToObjects="1">
      <p:cViewPr>
        <p:scale>
          <a:sx n="60" d="100"/>
          <a:sy n="60" d="100"/>
        </p:scale>
        <p:origin x="-158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76"/>
    </p:cViewPr>
  </p:sorterViewPr>
  <p:gridSpacing cx="72008" cy="72008"/>
</p:viewPr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01C9A-22C9-4451-B217-996CAD8E1C43}">
      <dsp:nvSpPr>
        <dsp:cNvPr id="0" name=""/>
        <dsp:cNvSpPr/>
      </dsp:nvSpPr>
      <dsp:spPr>
        <a:xfrm>
          <a:off x="0" y="183300"/>
          <a:ext cx="8785225" cy="1216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Legalitas </a:t>
          </a:r>
          <a:endParaRPr lang="id-ID" sz="3200" kern="1200" dirty="0"/>
        </a:p>
      </dsp:txBody>
      <dsp:txXfrm>
        <a:off x="59399" y="242699"/>
        <a:ext cx="8666427" cy="1098002"/>
      </dsp:txXfrm>
    </dsp:sp>
    <dsp:sp modelId="{46C5BFF8-D7FA-405D-B711-687EA5798E38}">
      <dsp:nvSpPr>
        <dsp:cNvPr id="0" name=""/>
        <dsp:cNvSpPr/>
      </dsp:nvSpPr>
      <dsp:spPr>
        <a:xfrm>
          <a:off x="0" y="1400100"/>
          <a:ext cx="8785225" cy="107640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931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noProof="1" smtClean="0">
              <a:latin typeface="Tahoma" pitchFamily="34" charset="0"/>
              <a:cs typeface="Tahoma" pitchFamily="34" charset="0"/>
            </a:rPr>
            <a:t>KMK 443/KMK.01/2011 tanggal 27 Desember 2011 tentang penetapan IAPI sebagai Asosiasi Profesi Akuntan Publik (APAP)</a:t>
          </a:r>
          <a:endParaRPr lang="id-ID" sz="2400" kern="1200" dirty="0"/>
        </a:p>
      </dsp:txBody>
      <dsp:txXfrm>
        <a:off x="0" y="1400100"/>
        <a:ext cx="8785225" cy="1076400"/>
      </dsp:txXfrm>
    </dsp:sp>
    <dsp:sp modelId="{0242AEBB-C944-4A9A-A2E8-44EE0729FAB8}">
      <dsp:nvSpPr>
        <dsp:cNvPr id="0" name=""/>
        <dsp:cNvSpPr/>
      </dsp:nvSpPr>
      <dsp:spPr>
        <a:xfrm>
          <a:off x="0" y="2476500"/>
          <a:ext cx="8785225" cy="1216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 smtClean="0"/>
            <a:t>International Member </a:t>
          </a:r>
          <a:endParaRPr lang="id-ID" sz="3600" kern="1200" dirty="0"/>
        </a:p>
      </dsp:txBody>
      <dsp:txXfrm>
        <a:off x="59399" y="2535899"/>
        <a:ext cx="8666427" cy="1098002"/>
      </dsp:txXfrm>
    </dsp:sp>
    <dsp:sp modelId="{944FD2E4-7E00-4E1C-8060-7922D19ED2C8}">
      <dsp:nvSpPr>
        <dsp:cNvPr id="0" name=""/>
        <dsp:cNvSpPr/>
      </dsp:nvSpPr>
      <dsp:spPr>
        <a:xfrm>
          <a:off x="0" y="3693300"/>
          <a:ext cx="8785225" cy="107640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931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d-ID" sz="2400" kern="1200" noProof="1" smtClean="0">
              <a:latin typeface="Tahoma" pitchFamily="34" charset="0"/>
              <a:cs typeface="Tahoma" pitchFamily="34" charset="0"/>
            </a:rPr>
            <a:t>IAPI telah menjadi </a:t>
          </a:r>
          <a:r>
            <a:rPr lang="en-US" sz="2400" i="1" kern="1200" noProof="1" smtClean="0">
              <a:latin typeface="Tahoma" pitchFamily="34" charset="0"/>
              <a:cs typeface="Tahoma" pitchFamily="34" charset="0"/>
            </a:rPr>
            <a:t>Associate Member </a:t>
          </a:r>
          <a:r>
            <a:rPr lang="en-US" sz="2400" kern="1200" noProof="1" smtClean="0">
              <a:latin typeface="Tahoma" pitchFamily="34" charset="0"/>
              <a:cs typeface="Tahoma" pitchFamily="34" charset="0"/>
            </a:rPr>
            <a:t>pada </a:t>
          </a:r>
          <a:r>
            <a:rPr lang="en-US" sz="2400" i="1" kern="1200" noProof="1" smtClean="0">
              <a:latin typeface="Tahoma" pitchFamily="34" charset="0"/>
              <a:cs typeface="Tahoma" pitchFamily="34" charset="0"/>
            </a:rPr>
            <a:t>International Federation of Accountants </a:t>
          </a:r>
          <a:r>
            <a:rPr lang="en-US" sz="2400" kern="1200" noProof="1" smtClean="0">
              <a:latin typeface="Tahoma" pitchFamily="34" charset="0"/>
              <a:cs typeface="Tahoma" pitchFamily="34" charset="0"/>
            </a:rPr>
            <a:t>(IFAC) sejak Nopember 2014</a:t>
          </a:r>
          <a:endParaRPr lang="id-ID" sz="2400" kern="1200" dirty="0"/>
        </a:p>
      </dsp:txBody>
      <dsp:txXfrm>
        <a:off x="0" y="3693300"/>
        <a:ext cx="8785225" cy="10764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E15132-10D5-4AD4-A23A-41A2572FF5E6}">
      <dsp:nvSpPr>
        <dsp:cNvPr id="0" name=""/>
        <dsp:cNvSpPr/>
      </dsp:nvSpPr>
      <dsp:spPr>
        <a:xfrm>
          <a:off x="0" y="463172"/>
          <a:ext cx="8570943" cy="65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CA9B078-1182-47F9-89AD-1D9821C8854C}">
      <dsp:nvSpPr>
        <dsp:cNvPr id="0" name=""/>
        <dsp:cNvSpPr/>
      </dsp:nvSpPr>
      <dsp:spPr>
        <a:xfrm>
          <a:off x="428547" y="87011"/>
          <a:ext cx="6314102" cy="75992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6773" tIns="0" rIns="22677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/>
            <a:t>Ujian profesi akuntan publik</a:t>
          </a:r>
          <a:r>
            <a:rPr lang="id-ID" sz="2400" b="1" kern="1200" smtClean="0"/>
            <a:t> (CPA Exam – STL UPAP)</a:t>
          </a:r>
          <a:endParaRPr lang="id-ID" sz="2400" b="1" kern="1200" dirty="0"/>
        </a:p>
      </dsp:txBody>
      <dsp:txXfrm>
        <a:off x="465643" y="124107"/>
        <a:ext cx="6239910" cy="685729"/>
      </dsp:txXfrm>
    </dsp:sp>
    <dsp:sp modelId="{D199D106-A7EB-4E0D-BA52-146A94C5A53F}">
      <dsp:nvSpPr>
        <dsp:cNvPr id="0" name=""/>
        <dsp:cNvSpPr/>
      </dsp:nvSpPr>
      <dsp:spPr>
        <a:xfrm>
          <a:off x="0" y="1642532"/>
          <a:ext cx="8570943" cy="65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110FA6-AC99-4164-9A49-52DAD69F409F}">
      <dsp:nvSpPr>
        <dsp:cNvPr id="0" name=""/>
        <dsp:cNvSpPr/>
      </dsp:nvSpPr>
      <dsp:spPr>
        <a:xfrm>
          <a:off x="428547" y="1258772"/>
          <a:ext cx="6314102" cy="7675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6773" tIns="0" rIns="22677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Penetapan</a:t>
          </a:r>
          <a:r>
            <a:rPr lang="en-US" sz="2400" b="1" kern="1200" dirty="0" smtClean="0"/>
            <a:t> SPAP</a:t>
          </a:r>
          <a:r>
            <a:rPr lang="id-ID" sz="2400" b="1" kern="1200" dirty="0" smtClean="0"/>
            <a:t> (Standar Auditing)</a:t>
          </a:r>
          <a:endParaRPr lang="id-ID" sz="2400" b="1" kern="1200" dirty="0"/>
        </a:p>
      </dsp:txBody>
      <dsp:txXfrm>
        <a:off x="466014" y="1296239"/>
        <a:ext cx="6239168" cy="692586"/>
      </dsp:txXfrm>
    </dsp:sp>
    <dsp:sp modelId="{F2869E44-71B3-4A27-BD7D-EFBF36C2B451}">
      <dsp:nvSpPr>
        <dsp:cNvPr id="0" name=""/>
        <dsp:cNvSpPr/>
      </dsp:nvSpPr>
      <dsp:spPr>
        <a:xfrm>
          <a:off x="0" y="2821892"/>
          <a:ext cx="8570943" cy="65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D61A0B-30A1-4952-A931-35D5EAD5FF06}">
      <dsp:nvSpPr>
        <dsp:cNvPr id="0" name=""/>
        <dsp:cNvSpPr/>
      </dsp:nvSpPr>
      <dsp:spPr>
        <a:xfrm>
          <a:off x="428547" y="2438132"/>
          <a:ext cx="6314102" cy="7675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6773" tIns="0" rIns="22677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Pendidikan</a:t>
          </a:r>
          <a:r>
            <a:rPr lang="en-US" sz="2400" b="1" kern="1200" dirty="0" smtClean="0"/>
            <a:t> </a:t>
          </a:r>
          <a:r>
            <a:rPr lang="id-ID" sz="2400" b="1" kern="1200" dirty="0" smtClean="0"/>
            <a:t>P</a:t>
          </a:r>
          <a:r>
            <a:rPr lang="en-US" sz="2400" b="1" kern="1200" dirty="0" err="1" smtClean="0"/>
            <a:t>rofesional</a:t>
          </a:r>
          <a:r>
            <a:rPr lang="en-US" sz="2400" b="1" kern="1200" dirty="0" smtClean="0"/>
            <a:t> </a:t>
          </a:r>
          <a:r>
            <a:rPr lang="id-ID" sz="2400" b="1" kern="1200" dirty="0" smtClean="0"/>
            <a:t>B</a:t>
          </a:r>
          <a:r>
            <a:rPr lang="en-US" sz="2400" b="1" kern="1200" dirty="0" err="1" smtClean="0"/>
            <a:t>erkelanjutan</a:t>
          </a:r>
          <a:r>
            <a:rPr lang="id-ID" sz="2400" b="1" kern="1200" dirty="0" smtClean="0"/>
            <a:t> (PPL)</a:t>
          </a:r>
          <a:endParaRPr lang="id-ID" sz="2400" b="1" kern="1200" dirty="0"/>
        </a:p>
      </dsp:txBody>
      <dsp:txXfrm>
        <a:off x="466014" y="2475599"/>
        <a:ext cx="6239168" cy="692586"/>
      </dsp:txXfrm>
    </dsp:sp>
    <dsp:sp modelId="{CF9E9F27-5329-4D29-B7E3-0894B49D86B7}">
      <dsp:nvSpPr>
        <dsp:cNvPr id="0" name=""/>
        <dsp:cNvSpPr/>
      </dsp:nvSpPr>
      <dsp:spPr>
        <a:xfrm>
          <a:off x="0" y="4001252"/>
          <a:ext cx="8570943" cy="65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3B9FC4-0BFA-4B21-B57F-D1B864FF923E}">
      <dsp:nvSpPr>
        <dsp:cNvPr id="0" name=""/>
        <dsp:cNvSpPr/>
      </dsp:nvSpPr>
      <dsp:spPr>
        <a:xfrm>
          <a:off x="428547" y="3617492"/>
          <a:ext cx="6314042" cy="7675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6773" tIns="0" rIns="22677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Review </a:t>
          </a:r>
          <a:r>
            <a:rPr lang="en-US" sz="2400" b="1" kern="1200" dirty="0" err="1" smtClean="0"/>
            <a:t>mutu</a:t>
          </a:r>
          <a:r>
            <a:rPr lang="en-US" sz="2400" b="1" kern="1200" dirty="0" smtClean="0"/>
            <a:t> </a:t>
          </a:r>
          <a:r>
            <a:rPr lang="id-ID" sz="2400" b="1" kern="1200" dirty="0" smtClean="0"/>
            <a:t>bagi </a:t>
          </a:r>
          <a:r>
            <a:rPr lang="en-US" sz="2400" b="1" kern="1200" dirty="0" err="1" smtClean="0"/>
            <a:t>anggota</a:t>
          </a:r>
          <a:r>
            <a:rPr lang="id-ID" sz="2400" b="1" kern="1200" dirty="0" smtClean="0"/>
            <a:t> IAPI</a:t>
          </a:r>
          <a:endParaRPr lang="id-ID" sz="2400" b="1" kern="1200" dirty="0"/>
        </a:p>
      </dsp:txBody>
      <dsp:txXfrm>
        <a:off x="466014" y="3654959"/>
        <a:ext cx="6239108" cy="6925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51DC021-1512-4B7C-B6D1-011C65BA4467}" type="datetimeFigureOut">
              <a:rPr lang="en-US"/>
              <a:pPr>
                <a:defRPr/>
              </a:pPr>
              <a:t>4/22/2015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C737201-2557-4AD4-9DA5-196E2956A6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864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0F9431-4186-449A-8A5B-BA77727C7098}" type="datetimeFigureOut">
              <a:rPr lang="en-US"/>
              <a:pPr>
                <a:defRPr/>
              </a:pPr>
              <a:t>4/22/2015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9036C65-3B8D-4149-95CA-DFC16CEDF0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2922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theme1.xml><?xml version="1.0" encoding="utf-8"?>
<a:theme xmlns:a="http://schemas.openxmlformats.org/drawingml/2006/main" name="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DSIAPI-IAPI Presentation 11 Des 2008.ppt</Template>
  <TotalTime>20342</TotalTime>
  <Words>2193</Words>
  <Application>Microsoft Office PowerPoint</Application>
  <PresentationFormat>On-screen Show (4:3)</PresentationFormat>
  <Paragraphs>394</Paragraphs>
  <Slides>41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Default Design</vt:lpstr>
      <vt:lpstr>   RANCANG BANGUN  PROFESI AKUNTAN PUBLIK INDONESIA  DALAM RANGKA MENGHADAPI MEA  PADA AKHIR TAHUN 2015 </vt:lpstr>
      <vt:lpstr>Agenda Paparan </vt:lpstr>
      <vt:lpstr>Curicullume Vitae</vt:lpstr>
      <vt:lpstr> Pendidikan formal</vt:lpstr>
      <vt:lpstr>INSTITUT AKUNTAN PUBLIK INDONESIA</vt:lpstr>
      <vt:lpstr>INSTITUT AKUNTAN PUBLIK INDONESIA</vt:lpstr>
      <vt:lpstr>Misi didirikannya IAPI</vt:lpstr>
      <vt:lpstr>Organisasi IAPI</vt:lpstr>
      <vt:lpstr>Wewenang IAPI sesuai  UU 5/2011</vt:lpstr>
      <vt:lpstr>Kompetensi  Akuntan Publik</vt:lpstr>
      <vt:lpstr>Asean Economic Community 2015</vt:lpstr>
      <vt:lpstr>ASEAN MRA on Accountancy Services</vt:lpstr>
      <vt:lpstr>Movement Natural Persons via ACPA</vt:lpstr>
      <vt:lpstr>Kekuatan dan Peluang (1/2)</vt:lpstr>
      <vt:lpstr>Kekuatan dan Peluang (2/2)</vt:lpstr>
      <vt:lpstr>Kelemahan &amp; Tantangan (1/2)</vt:lpstr>
      <vt:lpstr>Kelemahan &amp; Tantangan (2/2)</vt:lpstr>
      <vt:lpstr>Apa Yang Harus Dilakukan Mahasiswa Untuk Menghadapi AEC 2015?</vt:lpstr>
      <vt:lpstr>PowerPoint Presentation</vt:lpstr>
      <vt:lpstr>Bagaimana Mendapatkan CPA of Indonesia?</vt:lpstr>
      <vt:lpstr>Cara Mendapatkan Izin Akuntan Publik?</vt:lpstr>
      <vt:lpstr>Kantor Akuntan Publik</vt:lpstr>
      <vt:lpstr>Kompetensi Profesional SDM KAP</vt:lpstr>
      <vt:lpstr>Kompetensi Profesional </vt:lpstr>
      <vt:lpstr>Ujian CPA</vt:lpstr>
      <vt:lpstr>Waktu dan Tempat CPA Exam</vt:lpstr>
      <vt:lpstr>Bentuk dan Tempat Ujian</vt:lpstr>
      <vt:lpstr>Mata Ujian CPA of Indonesia Exam</vt:lpstr>
      <vt:lpstr>PowerPoint Presentation</vt:lpstr>
      <vt:lpstr>PowerPoint Presentation</vt:lpstr>
      <vt:lpstr>PowerPoint Presentation</vt:lpstr>
      <vt:lpstr>PowerPoint Presentation</vt:lpstr>
      <vt:lpstr>Manual Mengunduh Contoh Soal Ujian CPA</vt:lpstr>
      <vt:lpstr>PowerPoint Presentation</vt:lpstr>
      <vt:lpstr>PowerPoint Presentation</vt:lpstr>
      <vt:lpstr>Rencana Pengembangan CPA of Indoensia</vt:lpstr>
      <vt:lpstr>Ujian Tingkat Dasar </vt:lpstr>
      <vt:lpstr>Ujian Tingkat Profesional</vt:lpstr>
      <vt:lpstr>Ujian Tingkat Lanjutan</vt:lpstr>
      <vt:lpstr>PowerPoint Presentation</vt:lpstr>
      <vt:lpstr>PowerPoint Presentation</vt:lpstr>
    </vt:vector>
  </TitlesOfParts>
  <Company>Arghajata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Cetak Biru Sertifikasi</dc:title>
  <dc:creator>Bayu Susilo</dc:creator>
  <cp:lastModifiedBy>afifudin</cp:lastModifiedBy>
  <cp:revision>685</cp:revision>
  <dcterms:created xsi:type="dcterms:W3CDTF">2010-11-24T00:50:13Z</dcterms:created>
  <dcterms:modified xsi:type="dcterms:W3CDTF">2015-04-23T02:16:45Z</dcterms:modified>
</cp:coreProperties>
</file>